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77" r:id="rId5"/>
    <p:sldId id="278" r:id="rId6"/>
    <p:sldId id="279" r:id="rId7"/>
    <p:sldId id="280" r:id="rId8"/>
    <p:sldId id="273" r:id="rId9"/>
    <p:sldId id="266" r:id="rId10"/>
    <p:sldId id="259" r:id="rId11"/>
    <p:sldId id="260" r:id="rId12"/>
    <p:sldId id="261" r:id="rId13"/>
    <p:sldId id="268" r:id="rId14"/>
    <p:sldId id="275" r:id="rId15"/>
    <p:sldId id="276" r:id="rId16"/>
    <p:sldId id="269" r:id="rId17"/>
    <p:sldId id="270" r:id="rId18"/>
    <p:sldId id="274" r:id="rId19"/>
    <p:sldId id="265"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6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2EC03-B0B2-D89A-D1DD-693149F6A9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35EBA36-29C6-1099-E247-7ACDD3B775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981D2A-E3EF-ABCF-90B5-3C7C53D7A1DA}"/>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5" name="Footer Placeholder 4">
            <a:extLst>
              <a:ext uri="{FF2B5EF4-FFF2-40B4-BE49-F238E27FC236}">
                <a16:creationId xmlns:a16="http://schemas.microsoft.com/office/drawing/2014/main" id="{609F3B25-B8B0-4B94-A4CB-4C1BB5D186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0A9D7-5FCB-06AD-6F6C-57CA44030F2A}"/>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332824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F9D8-AB20-CC89-0938-9EC0DBBF53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E158CA-FAF5-E25B-FAB0-F8DCA84849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5D8BA6-01C6-7E4C-AED2-433CF1F39A4C}"/>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5" name="Footer Placeholder 4">
            <a:extLst>
              <a:ext uri="{FF2B5EF4-FFF2-40B4-BE49-F238E27FC236}">
                <a16:creationId xmlns:a16="http://schemas.microsoft.com/office/drawing/2014/main" id="{68E154F6-0A31-0570-FF59-F1234CDE51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1C49C5-E2BB-98A6-C7F7-9C3677727E80}"/>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222799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BCAC9B-7CE6-5D98-B728-9EC9492722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463E56-7FF7-7352-4248-21FF637820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3FDA3C-D9AA-93F1-A536-C08043442D38}"/>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5" name="Footer Placeholder 4">
            <a:extLst>
              <a:ext uri="{FF2B5EF4-FFF2-40B4-BE49-F238E27FC236}">
                <a16:creationId xmlns:a16="http://schemas.microsoft.com/office/drawing/2014/main" id="{010FE04F-36F1-7997-54E9-A45D018253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DF4659-DE32-8D21-F0FA-B2325AC402D1}"/>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1485020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88387" cy="6857999"/>
          </a:xfrm>
          <a:prstGeom prst="rect">
            <a:avLst/>
          </a:prstGeom>
        </p:spPr>
      </p:pic>
      <p:sp>
        <p:nvSpPr>
          <p:cNvPr id="2" name="Title 1"/>
          <p:cNvSpPr>
            <a:spLocks noGrp="1"/>
          </p:cNvSpPr>
          <p:nvPr>
            <p:ph type="title" hasCustomPrompt="1"/>
          </p:nvPr>
        </p:nvSpPr>
        <p:spPr>
          <a:xfrm>
            <a:off x="838200" y="2845334"/>
            <a:ext cx="10515600" cy="1890173"/>
          </a:xfrm>
          <a:prstGeom prst="rect">
            <a:avLst/>
          </a:prstGeom>
        </p:spPr>
        <p:txBody>
          <a:bodyPr numCol="1" anchor="ctr"/>
          <a:lstStyle>
            <a:lvl1pPr>
              <a:defRPr sz="4400" baseline="0">
                <a:solidFill>
                  <a:schemeClr val="bg1"/>
                </a:solidFill>
              </a:defRPr>
            </a:lvl1pPr>
          </a:lstStyle>
          <a:p>
            <a:r>
              <a:rPr lang="en-US" dirty="0"/>
              <a:t>Click to add title</a:t>
            </a:r>
            <a:endParaRPr lang="en-GB" altLang="en-GB" dirty="0"/>
          </a:p>
        </p:txBody>
      </p:sp>
      <p:sp>
        <p:nvSpPr>
          <p:cNvPr id="12" name="Text Placeholder 11"/>
          <p:cNvSpPr>
            <a:spLocks noGrp="1"/>
          </p:cNvSpPr>
          <p:nvPr>
            <p:ph type="body" sz="quarter" idx="11" hasCustomPrompt="1"/>
          </p:nvPr>
        </p:nvSpPr>
        <p:spPr>
          <a:xfrm>
            <a:off x="838200" y="4209769"/>
            <a:ext cx="10515600" cy="815975"/>
          </a:xfrm>
          <a:prstGeom prst="rect">
            <a:avLst/>
          </a:prstGeom>
        </p:spPr>
        <p:txBody>
          <a:bodyPr numCol="1" anchor="ctr"/>
          <a:lstStyle>
            <a:lvl1pPr>
              <a:defRPr sz="2400">
                <a:solidFill>
                  <a:srgbClr val="0066B3"/>
                </a:solidFill>
              </a:defRPr>
            </a:lvl1pPr>
          </a:lstStyle>
          <a:p>
            <a:pPr lvl="0"/>
            <a:r>
              <a:rPr lang="en-US" dirty="0"/>
              <a:t>Click to add subtitle</a:t>
            </a:r>
          </a:p>
        </p:txBody>
      </p:sp>
    </p:spTree>
    <p:extLst>
      <p:ext uri="{BB962C8B-B14F-4D97-AF65-F5344CB8AC3E}">
        <p14:creationId xmlns:p14="http://schemas.microsoft.com/office/powerpoint/2010/main" val="1898166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R Text Pag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0" y="689772"/>
            <a:ext cx="12192000" cy="5478455"/>
          </a:xfrm>
          <a:prstGeom prst="rect">
            <a:avLst/>
          </a:prstGeom>
        </p:spPr>
      </p:pic>
      <p:sp>
        <p:nvSpPr>
          <p:cNvPr id="2" name="Title 1"/>
          <p:cNvSpPr>
            <a:spLocks noGrp="1"/>
          </p:cNvSpPr>
          <p:nvPr>
            <p:ph type="title" hasCustomPrompt="1"/>
          </p:nvPr>
        </p:nvSpPr>
        <p:spPr>
          <a:xfrm>
            <a:off x="840317" y="539300"/>
            <a:ext cx="10440000" cy="1201881"/>
          </a:xfrm>
          <a:prstGeom prst="rect">
            <a:avLst/>
          </a:prstGeom>
        </p:spPr>
        <p:txBody>
          <a:bodyPr numCol="1" anchor="ctr"/>
          <a:lstStyle>
            <a:lvl1pPr algn="l">
              <a:defRPr sz="3200">
                <a:solidFill>
                  <a:srgbClr val="17355A"/>
                </a:solidFill>
              </a:defRPr>
            </a:lvl1pPr>
          </a:lstStyle>
          <a:p>
            <a:r>
              <a:rPr lang="en-US" dirty="0"/>
              <a:t>Click to add title</a:t>
            </a:r>
            <a:endParaRPr lang="en-GB" altLang="en-GB" dirty="0"/>
          </a:p>
        </p:txBody>
      </p:sp>
      <p:sp>
        <p:nvSpPr>
          <p:cNvPr id="3" name="Text Placeholder 2"/>
          <p:cNvSpPr>
            <a:spLocks noGrp="1"/>
          </p:cNvSpPr>
          <p:nvPr>
            <p:ph type="body" idx="1" hasCustomPrompt="1"/>
          </p:nvPr>
        </p:nvSpPr>
        <p:spPr>
          <a:xfrm>
            <a:off x="840319" y="1347339"/>
            <a:ext cx="10440000" cy="823912"/>
          </a:xfrm>
          <a:prstGeom prst="rect">
            <a:avLst/>
          </a:prstGeom>
        </p:spPr>
        <p:txBody>
          <a:bodyPr numCol="1" anchor="ctr"/>
          <a:lstStyle>
            <a:lvl1pPr marL="0" indent="0" algn="l">
              <a:buNone/>
              <a:defRPr sz="2400" b="0">
                <a:solidFill>
                  <a:srgbClr val="DC2B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4" name="Content Placeholder 3"/>
          <p:cNvSpPr>
            <a:spLocks noGrp="1"/>
          </p:cNvSpPr>
          <p:nvPr>
            <p:ph sz="half" idx="2"/>
          </p:nvPr>
        </p:nvSpPr>
        <p:spPr>
          <a:xfrm>
            <a:off x="840318" y="2229306"/>
            <a:ext cx="10440000" cy="3815894"/>
          </a:xfrm>
          <a:prstGeom prst="rect">
            <a:avLst/>
          </a:prstGeom>
        </p:spPr>
        <p:txBody>
          <a:bodyPr numCol="1"/>
          <a:lstStyle>
            <a:lvl1pPr algn="l">
              <a:defRPr sz="2000" b="1">
                <a:solidFill>
                  <a:srgbClr val="17355A"/>
                </a:solidFill>
                <a:latin typeface="Gill Sans MT" panose="020B0502020104020203" pitchFamily="34" charset="0"/>
              </a:defRPr>
            </a:lvl1pPr>
            <a:lvl2pPr algn="l">
              <a:defRPr sz="2000">
                <a:solidFill>
                  <a:srgbClr val="17355A"/>
                </a:solidFill>
                <a:latin typeface="Gill Sans MT" panose="020B0502020104020203" pitchFamily="34" charset="0"/>
              </a:defRPr>
            </a:lvl2pPr>
            <a:lvl3pPr algn="l">
              <a:defRPr sz="1800">
                <a:solidFill>
                  <a:srgbClr val="17355A"/>
                </a:solidFill>
                <a:latin typeface="Gill Sans MT" panose="020B0502020104020203" pitchFamily="34" charset="0"/>
              </a:defRPr>
            </a:lvl3pPr>
            <a:lvl4pPr algn="l">
              <a:defRPr sz="1600">
                <a:solidFill>
                  <a:srgbClr val="17355A"/>
                </a:solidFill>
                <a:latin typeface="Gill Sans MT" panose="020B0502020104020203" pitchFamily="34" charset="0"/>
              </a:defRPr>
            </a:lvl4pPr>
            <a:lvl5pPr algn="l">
              <a:defRPr sz="1400">
                <a:solidFill>
                  <a:srgbClr val="17355A"/>
                </a:solidFill>
                <a:latin typeface="Gill Sans MT" panose="020B05020201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Tree>
    <p:extLst>
      <p:ext uri="{BB962C8B-B14F-4D97-AF65-F5344CB8AC3E}">
        <p14:creationId xmlns:p14="http://schemas.microsoft.com/office/powerpoint/2010/main" val="1699499432"/>
      </p:ext>
    </p:extLst>
  </p:cSld>
  <p:clrMapOvr>
    <a:masterClrMapping/>
  </p:clrMapOvr>
  <p:extLst>
    <p:ext uri="{DCECCB84-F9BA-43D5-87BE-67443E8EF086}">
      <p15:sldGuideLst xmlns:p15="http://schemas.microsoft.com/office/powerpoint/2012/main">
        <p15:guide id="1" orient="horz" pos="2160">
          <p15:clr>
            <a:srgbClr val="FBAE40"/>
          </p15:clr>
        </p15:guide>
        <p15:guide id="2" pos="59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F5F96-6D7A-4DA6-7825-C651733FC8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17B751-E0CB-00B7-DB4C-630C963FB3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FAB97D-30D7-A161-1797-19A59F76DD69}"/>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5" name="Footer Placeholder 4">
            <a:extLst>
              <a:ext uri="{FF2B5EF4-FFF2-40B4-BE49-F238E27FC236}">
                <a16:creationId xmlns:a16="http://schemas.microsoft.com/office/drawing/2014/main" id="{DDF48DB2-9164-E73E-B604-69F8E968D9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C28286-B387-3547-732F-B9EA4E4B72E2}"/>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158553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D450-73DE-B472-55E1-42C52432D9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BC04E56-9037-5543-8B08-9A6E2B4229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86CBEA-707A-856F-AD25-419F5DA5D536}"/>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5" name="Footer Placeholder 4">
            <a:extLst>
              <a:ext uri="{FF2B5EF4-FFF2-40B4-BE49-F238E27FC236}">
                <a16:creationId xmlns:a16="http://schemas.microsoft.com/office/drawing/2014/main" id="{1E122CD2-34CC-F9C4-35EC-62B6DC58F9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034423-6EFC-A4AA-137E-33DD8F5BE93B}"/>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248548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2A3AB-BB17-2E30-4EDE-0E499157FC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BBC7C5-9D8F-76BF-FA22-41CAB4A241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077FDD-F172-49E5-4FB9-2BF15680EA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CC46AE-4F46-7EBF-F18D-A9E3C56C1D0D}"/>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6" name="Footer Placeholder 5">
            <a:extLst>
              <a:ext uri="{FF2B5EF4-FFF2-40B4-BE49-F238E27FC236}">
                <a16:creationId xmlns:a16="http://schemas.microsoft.com/office/drawing/2014/main" id="{88BBF580-E1F4-4288-2F21-7B32635CB6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C7B7F0-F1C6-FC6F-6A3E-8D0F96BB1430}"/>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14488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18ED-9CA5-85D4-A2B6-48AFB4B0C6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F3923B-A666-5887-DDF9-934E07C969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B95D6E-EF16-FF79-AC3E-46A31F0385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71D1858-8463-7BC3-EEBE-70F2BB7B3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01F4ED-CB7E-E528-3FF6-812764E654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623403-60C2-9A7F-7C60-54080C088BDA}"/>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8" name="Footer Placeholder 7">
            <a:extLst>
              <a:ext uri="{FF2B5EF4-FFF2-40B4-BE49-F238E27FC236}">
                <a16:creationId xmlns:a16="http://schemas.microsoft.com/office/drawing/2014/main" id="{B1591396-1A3F-03C3-4AAA-0F072D1A4D9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1086926-9C79-1FF6-A975-B9C97177A522}"/>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2586718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86AC5-C369-8F60-B708-F3645794A0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592245-97F9-8EBA-6497-EAE067F2F82D}"/>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4" name="Footer Placeholder 3">
            <a:extLst>
              <a:ext uri="{FF2B5EF4-FFF2-40B4-BE49-F238E27FC236}">
                <a16:creationId xmlns:a16="http://schemas.microsoft.com/office/drawing/2014/main" id="{EA4D3B6A-8AB4-4520-B69B-8DF1ABCC6C6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4DC870-488F-BF52-B6CD-448763154B44}"/>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75846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00D24F-E0C6-D149-5695-1B0A00328FF4}"/>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3" name="Footer Placeholder 2">
            <a:extLst>
              <a:ext uri="{FF2B5EF4-FFF2-40B4-BE49-F238E27FC236}">
                <a16:creationId xmlns:a16="http://schemas.microsoft.com/office/drawing/2014/main" id="{A4159EE9-6165-1DFD-0B7D-DEAC63E4D9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714293-5CDB-8F91-54FC-84E5B318A54B}"/>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88478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F057-7017-2510-04B0-FEAC9F7D8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83DCB6-2EFA-992E-9D2B-CBE1773B8A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DBB333-67E2-0EAF-A30C-CF09AFA2D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F954DE-DD41-E5E8-395E-0B86C3A3C408}"/>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6" name="Footer Placeholder 5">
            <a:extLst>
              <a:ext uri="{FF2B5EF4-FFF2-40B4-BE49-F238E27FC236}">
                <a16:creationId xmlns:a16="http://schemas.microsoft.com/office/drawing/2014/main" id="{00416844-1C3C-20DF-051E-25BFFABBBB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32C3AB-D1F1-D05A-E414-D7E47593CA13}"/>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10911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BD97-51F1-8C86-38F3-38FBAB2CDE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C5F047-4126-2D1F-BF7E-8623FEB0A7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4184CED-69C7-A691-314F-37DDBC1146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70895E-943A-BD58-45E7-2CC610591E5D}"/>
              </a:ext>
            </a:extLst>
          </p:cNvPr>
          <p:cNvSpPr>
            <a:spLocks noGrp="1"/>
          </p:cNvSpPr>
          <p:nvPr>
            <p:ph type="dt" sz="half" idx="10"/>
          </p:nvPr>
        </p:nvSpPr>
        <p:spPr/>
        <p:txBody>
          <a:bodyPr/>
          <a:lstStyle/>
          <a:p>
            <a:fld id="{335619BE-0333-4715-A210-D0E05F1902E9}" type="datetimeFigureOut">
              <a:rPr lang="en-GB" smtClean="0"/>
              <a:t>06/03/2024</a:t>
            </a:fld>
            <a:endParaRPr lang="en-GB"/>
          </a:p>
        </p:txBody>
      </p:sp>
      <p:sp>
        <p:nvSpPr>
          <p:cNvPr id="6" name="Footer Placeholder 5">
            <a:extLst>
              <a:ext uri="{FF2B5EF4-FFF2-40B4-BE49-F238E27FC236}">
                <a16:creationId xmlns:a16="http://schemas.microsoft.com/office/drawing/2014/main" id="{A3723C59-42C8-6E90-517B-5279A15E23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8F9D38-F27A-293A-2EAD-EFD73AE60539}"/>
              </a:ext>
            </a:extLst>
          </p:cNvPr>
          <p:cNvSpPr>
            <a:spLocks noGrp="1"/>
          </p:cNvSpPr>
          <p:nvPr>
            <p:ph type="sldNum" sz="quarter" idx="12"/>
          </p:nvPr>
        </p:nvSpPr>
        <p:spPr/>
        <p:txBody>
          <a:bodyPr/>
          <a:lstStyle/>
          <a:p>
            <a:fld id="{09353DBA-E270-4BC6-9EB8-B52CF4A3FE0A}" type="slidenum">
              <a:rPr lang="en-GB" smtClean="0"/>
              <a:t>‹#›</a:t>
            </a:fld>
            <a:endParaRPr lang="en-GB"/>
          </a:p>
        </p:txBody>
      </p:sp>
    </p:spTree>
    <p:extLst>
      <p:ext uri="{BB962C8B-B14F-4D97-AF65-F5344CB8AC3E}">
        <p14:creationId xmlns:p14="http://schemas.microsoft.com/office/powerpoint/2010/main" val="342144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B37E5A-CA51-25C9-2550-9DA1A0336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75D7C4-0D6A-79F4-60D5-FCB0B4B408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66D942-7ABD-5D7B-A8B1-4AC612AA0F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619BE-0333-4715-A210-D0E05F1902E9}" type="datetimeFigureOut">
              <a:rPr lang="en-GB" smtClean="0"/>
              <a:t>06/03/2024</a:t>
            </a:fld>
            <a:endParaRPr lang="en-GB"/>
          </a:p>
        </p:txBody>
      </p:sp>
      <p:sp>
        <p:nvSpPr>
          <p:cNvPr id="5" name="Footer Placeholder 4">
            <a:extLst>
              <a:ext uri="{FF2B5EF4-FFF2-40B4-BE49-F238E27FC236}">
                <a16:creationId xmlns:a16="http://schemas.microsoft.com/office/drawing/2014/main" id="{4842C15D-5480-3BB3-04B7-B6E45AE028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F019F7-244B-8DF7-CB2F-CBFA842CCC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53DBA-E270-4BC6-9EB8-B52CF4A3FE0A}" type="slidenum">
              <a:rPr lang="en-GB" smtClean="0"/>
              <a:t>‹#›</a:t>
            </a:fld>
            <a:endParaRPr lang="en-GB"/>
          </a:p>
        </p:txBody>
      </p:sp>
    </p:spTree>
    <p:extLst>
      <p:ext uri="{BB962C8B-B14F-4D97-AF65-F5344CB8AC3E}">
        <p14:creationId xmlns:p14="http://schemas.microsoft.com/office/powerpoint/2010/main" val="1912460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lang="en-US" dirty="0"/>
              <a:t>Eastern Region Umpires Seminar 2024</a:t>
            </a:r>
          </a:p>
        </p:txBody>
      </p:sp>
    </p:spTree>
    <p:extLst>
      <p:ext uri="{BB962C8B-B14F-4D97-AF65-F5344CB8AC3E}">
        <p14:creationId xmlns:p14="http://schemas.microsoft.com/office/powerpoint/2010/main" val="1368773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Pros and Cons of the radio</a:t>
            </a:r>
          </a:p>
        </p:txBody>
      </p:sp>
      <p:sp>
        <p:nvSpPr>
          <p:cNvPr id="4" name="Content Placeholder 3"/>
          <p:cNvSpPr>
            <a:spLocks noGrp="1"/>
          </p:cNvSpPr>
          <p:nvPr>
            <p:ph sz="half" idx="2"/>
          </p:nvPr>
        </p:nvSpPr>
        <p:spPr/>
        <p:txBody>
          <a:bodyPr numCol="1"/>
          <a:lstStyle/>
          <a:p>
            <a:pPr marL="0" indent="0">
              <a:buNone/>
            </a:pPr>
            <a:r>
              <a:rPr lang="en-GB" b="0" dirty="0"/>
              <a:t>Pros</a:t>
            </a:r>
          </a:p>
          <a:p>
            <a:r>
              <a:rPr lang="en-GB" b="0" dirty="0"/>
              <a:t>Easy to use</a:t>
            </a:r>
          </a:p>
          <a:p>
            <a:r>
              <a:rPr lang="en-GB" b="0" dirty="0"/>
              <a:t>Quick and efficient</a:t>
            </a:r>
          </a:p>
          <a:p>
            <a:r>
              <a:rPr lang="en-GB" b="0" dirty="0"/>
              <a:t>Everybody can hear (if they’re on the same channel)</a:t>
            </a:r>
          </a:p>
          <a:p>
            <a:endParaRPr lang="en-GB" b="0" dirty="0"/>
          </a:p>
          <a:p>
            <a:pPr marL="0" indent="0">
              <a:buNone/>
            </a:pPr>
            <a:r>
              <a:rPr lang="en-GB" b="0" dirty="0"/>
              <a:t>Cons</a:t>
            </a:r>
          </a:p>
          <a:p>
            <a:r>
              <a:rPr lang="en-GB" b="0" dirty="0"/>
              <a:t>Reliability</a:t>
            </a:r>
          </a:p>
          <a:p>
            <a:r>
              <a:rPr lang="en-GB" b="0" dirty="0"/>
              <a:t>Privacy</a:t>
            </a:r>
          </a:p>
        </p:txBody>
      </p:sp>
    </p:spTree>
    <p:extLst>
      <p:ext uri="{BB962C8B-B14F-4D97-AF65-F5344CB8AC3E}">
        <p14:creationId xmlns:p14="http://schemas.microsoft.com/office/powerpoint/2010/main" val="3336009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Alternatives to the radio</a:t>
            </a:r>
          </a:p>
        </p:txBody>
      </p:sp>
      <p:sp>
        <p:nvSpPr>
          <p:cNvPr id="4" name="Content Placeholder 3"/>
          <p:cNvSpPr>
            <a:spLocks noGrp="1"/>
          </p:cNvSpPr>
          <p:nvPr>
            <p:ph sz="half" idx="2"/>
          </p:nvPr>
        </p:nvSpPr>
        <p:spPr/>
        <p:txBody>
          <a:bodyPr numCol="1"/>
          <a:lstStyle/>
          <a:p>
            <a:pPr marL="0" indent="0">
              <a:buNone/>
            </a:pPr>
            <a:r>
              <a:rPr lang="en-GB" b="0" dirty="0"/>
              <a:t>Telephone call</a:t>
            </a:r>
          </a:p>
          <a:p>
            <a:pPr marL="0" indent="0">
              <a:buNone/>
            </a:pPr>
            <a:r>
              <a:rPr lang="en-GB" b="0" dirty="0"/>
              <a:t>Message/WhatsApp group</a:t>
            </a:r>
          </a:p>
          <a:p>
            <a:pPr marL="0" indent="0">
              <a:buNone/>
            </a:pPr>
            <a:r>
              <a:rPr lang="en-GB" b="0" dirty="0"/>
              <a:t>Face-to-face conversation</a:t>
            </a:r>
          </a:p>
          <a:p>
            <a:pPr marL="0" indent="0">
              <a:buNone/>
            </a:pPr>
            <a:endParaRPr lang="en-GB" b="0" dirty="0"/>
          </a:p>
        </p:txBody>
      </p:sp>
    </p:spTree>
    <p:extLst>
      <p:ext uri="{BB962C8B-B14F-4D97-AF65-F5344CB8AC3E}">
        <p14:creationId xmlns:p14="http://schemas.microsoft.com/office/powerpoint/2010/main" val="312706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Communication – top tips</a:t>
            </a:r>
          </a:p>
        </p:txBody>
      </p:sp>
      <p:sp>
        <p:nvSpPr>
          <p:cNvPr id="4" name="Content Placeholder 3"/>
          <p:cNvSpPr>
            <a:spLocks noGrp="1"/>
          </p:cNvSpPr>
          <p:nvPr>
            <p:ph sz="half" idx="2"/>
          </p:nvPr>
        </p:nvSpPr>
        <p:spPr/>
        <p:txBody>
          <a:bodyPr numCol="1"/>
          <a:lstStyle/>
          <a:p>
            <a:r>
              <a:rPr lang="en-GB" b="0" dirty="0"/>
              <a:t>Consider if it is the most appropriate means of communication (e.g. emergency or forgotten lunch)</a:t>
            </a:r>
          </a:p>
          <a:p>
            <a:r>
              <a:rPr lang="en-GB" b="0" dirty="0"/>
              <a:t>Remember, radios are easily overheard</a:t>
            </a:r>
          </a:p>
          <a:p>
            <a:r>
              <a:rPr lang="en-GB" b="0" dirty="0"/>
              <a:t>WhatsApp groups can be excellent for disseminating information instantly and reducing impact of printed resources</a:t>
            </a:r>
          </a:p>
          <a:p>
            <a:r>
              <a:rPr lang="en-GB" b="0" dirty="0"/>
              <a:t>Sometimes a face-to-face conversation is best</a:t>
            </a:r>
          </a:p>
        </p:txBody>
      </p:sp>
    </p:spTree>
    <p:extLst>
      <p:ext uri="{BB962C8B-B14F-4D97-AF65-F5344CB8AC3E}">
        <p14:creationId xmlns:p14="http://schemas.microsoft.com/office/powerpoint/2010/main" val="8167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lang="en-US" dirty="0"/>
              <a:t>Weighing Coxes &amp; Competitors</a:t>
            </a:r>
          </a:p>
        </p:txBody>
      </p:sp>
    </p:spTree>
    <p:extLst>
      <p:ext uri="{BB962C8B-B14F-4D97-AF65-F5344CB8AC3E}">
        <p14:creationId xmlns:p14="http://schemas.microsoft.com/office/powerpoint/2010/main" val="3264444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Discussion</a:t>
            </a:r>
          </a:p>
        </p:txBody>
      </p:sp>
      <p:sp>
        <p:nvSpPr>
          <p:cNvPr id="4" name="Content Placeholder 3"/>
          <p:cNvSpPr>
            <a:spLocks noGrp="1"/>
          </p:cNvSpPr>
          <p:nvPr>
            <p:ph sz="half" idx="2"/>
          </p:nvPr>
        </p:nvSpPr>
        <p:spPr/>
        <p:txBody>
          <a:bodyPr numCol="1"/>
          <a:lstStyle/>
          <a:p>
            <a:pPr marL="0" indent="0" algn="ctr">
              <a:buNone/>
            </a:pPr>
            <a:r>
              <a:rPr lang="en-GB" b="0" dirty="0"/>
              <a:t>How is your approach to conversations different when on Control Commission compared to the Start? </a:t>
            </a:r>
          </a:p>
        </p:txBody>
      </p:sp>
    </p:spTree>
    <p:extLst>
      <p:ext uri="{BB962C8B-B14F-4D97-AF65-F5344CB8AC3E}">
        <p14:creationId xmlns:p14="http://schemas.microsoft.com/office/powerpoint/2010/main" val="144977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Discussion</a:t>
            </a:r>
          </a:p>
        </p:txBody>
      </p:sp>
      <p:sp>
        <p:nvSpPr>
          <p:cNvPr id="4" name="Content Placeholder 3"/>
          <p:cNvSpPr>
            <a:spLocks noGrp="1"/>
          </p:cNvSpPr>
          <p:nvPr>
            <p:ph sz="half" idx="2"/>
          </p:nvPr>
        </p:nvSpPr>
        <p:spPr/>
        <p:txBody>
          <a:bodyPr numCol="1"/>
          <a:lstStyle/>
          <a:p>
            <a:pPr marL="0" indent="0" algn="ctr">
              <a:buNone/>
            </a:pPr>
            <a:r>
              <a:rPr lang="en-GB" b="0" dirty="0"/>
              <a:t>How should we speak with athletes/juniors/coxes when weighing them in?</a:t>
            </a:r>
          </a:p>
        </p:txBody>
      </p:sp>
    </p:spTree>
    <p:extLst>
      <p:ext uri="{BB962C8B-B14F-4D97-AF65-F5344CB8AC3E}">
        <p14:creationId xmlns:p14="http://schemas.microsoft.com/office/powerpoint/2010/main" val="2664921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Impact of weighing coxes and competitors on health</a:t>
            </a:r>
          </a:p>
        </p:txBody>
      </p:sp>
      <p:sp>
        <p:nvSpPr>
          <p:cNvPr id="4" name="Content Placeholder 3"/>
          <p:cNvSpPr>
            <a:spLocks noGrp="1"/>
          </p:cNvSpPr>
          <p:nvPr>
            <p:ph sz="half" idx="2"/>
          </p:nvPr>
        </p:nvSpPr>
        <p:spPr/>
        <p:txBody>
          <a:bodyPr numCol="1"/>
          <a:lstStyle/>
          <a:p>
            <a:pPr marL="0" indent="0">
              <a:buNone/>
            </a:pPr>
            <a:r>
              <a:rPr lang="en-GB" b="0" dirty="0"/>
              <a:t>What does the Science say?</a:t>
            </a:r>
          </a:p>
          <a:p>
            <a:pPr marL="0" indent="0">
              <a:buNone/>
            </a:pPr>
            <a:endParaRPr lang="en-GB" b="0" dirty="0"/>
          </a:p>
          <a:p>
            <a:pPr marL="0" indent="0">
              <a:buNone/>
            </a:pPr>
            <a:r>
              <a:rPr lang="en-GB" b="0" dirty="0"/>
              <a:t>Within the UK Sport “Eating Disorders in Sport: A guideline framework for practitioners working with high performance athletes”, lightweight rowing was identified as a “high risk” sport for the development of eating disorders. Evidence suggests an increased risk of disordered eating in competitive compared to non-competitive rowers (Kraus &amp; </a:t>
            </a:r>
            <a:r>
              <a:rPr lang="en-GB" b="0" dirty="0" err="1"/>
              <a:t>Holtman</a:t>
            </a:r>
            <a:r>
              <a:rPr lang="en-GB" b="0" dirty="0"/>
              <a:t>, 2018); and in lightweight rowers compared to open weight rowers (</a:t>
            </a:r>
            <a:r>
              <a:rPr lang="en-GB" b="0" dirty="0" err="1"/>
              <a:t>Gapin</a:t>
            </a:r>
            <a:r>
              <a:rPr lang="en-GB" b="0" dirty="0"/>
              <a:t> et al., 2013). Furthermore, research suggests that up to 50% of rowers present with symptoms of disordered eating. Disordered eating is also linked to increased rates of injury and lower bone mineral density (Lundy et al., 2022). </a:t>
            </a:r>
          </a:p>
        </p:txBody>
      </p:sp>
    </p:spTree>
    <p:extLst>
      <p:ext uri="{BB962C8B-B14F-4D97-AF65-F5344CB8AC3E}">
        <p14:creationId xmlns:p14="http://schemas.microsoft.com/office/powerpoint/2010/main" val="534336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What can we do to mitigate risk?</a:t>
            </a:r>
          </a:p>
        </p:txBody>
      </p:sp>
      <p:sp>
        <p:nvSpPr>
          <p:cNvPr id="4" name="Content Placeholder 3"/>
          <p:cNvSpPr>
            <a:spLocks noGrp="1"/>
          </p:cNvSpPr>
          <p:nvPr>
            <p:ph sz="half" idx="2"/>
          </p:nvPr>
        </p:nvSpPr>
        <p:spPr>
          <a:xfrm>
            <a:off x="840317" y="1521053"/>
            <a:ext cx="10440000" cy="3815894"/>
          </a:xfrm>
        </p:spPr>
        <p:txBody>
          <a:bodyPr numCol="1">
            <a:noAutofit/>
          </a:bodyPr>
          <a:lstStyle/>
          <a:p>
            <a:pPr marL="457200" indent="-457200">
              <a:buAutoNum type="arabicPeriod"/>
            </a:pPr>
            <a:r>
              <a:rPr lang="en-GB" sz="1800" b="0" dirty="0"/>
              <a:t>No subjective comments concerning the weight or body composition of any member should be made by anyone, and those conducting/present should always be sensitive to the feelings of athletes and how they may respond to any comments concerning their body. </a:t>
            </a:r>
          </a:p>
          <a:p>
            <a:pPr marL="457200" indent="-457200">
              <a:buAutoNum type="arabicPeriod"/>
            </a:pPr>
            <a:r>
              <a:rPr lang="en-GB" sz="1800" b="0" dirty="0"/>
              <a:t>When weighing takes place, it should be done in an area where no other individuals can see or hear the measurements except the person taking the measurements, with another appropriate adult present if the athlete is J18 and under. </a:t>
            </a:r>
          </a:p>
          <a:p>
            <a:pPr marL="457200" indent="-457200">
              <a:buAutoNum type="arabicPeriod"/>
            </a:pPr>
            <a:r>
              <a:rPr lang="en-GB" sz="1800" b="0" dirty="0"/>
              <a:t>For accuracy and consistency, the same scales should be used every time for taking weight measurements, as different models and makes can vary in their results. </a:t>
            </a:r>
          </a:p>
          <a:p>
            <a:pPr marL="457200" indent="-457200">
              <a:buAutoNum type="arabicPeriod"/>
            </a:pPr>
            <a:r>
              <a:rPr lang="en-GB" sz="1800" b="0" dirty="0"/>
              <a:t>Anyone registered to cox at a Competition or entering a weight-restricted category has to accept, before the entry is submitted to the Competition, that they are consenting to being weighed. </a:t>
            </a:r>
          </a:p>
          <a:p>
            <a:pPr marL="457200" indent="-457200">
              <a:buAutoNum type="arabicPeriod"/>
            </a:pPr>
            <a:r>
              <a:rPr lang="en-GB" sz="1800" b="0" dirty="0"/>
              <a:t>Lightweight rowers or coxes, at their request, can be weighed at a Competition without being told or shown their weight. This may be relevant to individuals who have or have experienced eating disorders and who do not wish to know their weight.</a:t>
            </a:r>
          </a:p>
          <a:p>
            <a:pPr marL="457200" indent="-457200">
              <a:buAutoNum type="arabicPeriod"/>
            </a:pPr>
            <a:r>
              <a:rPr lang="en-GB" sz="1800" b="0" dirty="0"/>
              <a:t>Anyone who is concerned that a rower or cox has an eating disorder should raise this as a safeguarding concern with the individual’s club, or with the Event Welfare Officer.</a:t>
            </a:r>
          </a:p>
        </p:txBody>
      </p:sp>
    </p:spTree>
    <p:extLst>
      <p:ext uri="{BB962C8B-B14F-4D97-AF65-F5344CB8AC3E}">
        <p14:creationId xmlns:p14="http://schemas.microsoft.com/office/powerpoint/2010/main" val="2608355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lang="en-US" dirty="0"/>
              <a:t>Scenarios</a:t>
            </a:r>
          </a:p>
        </p:txBody>
      </p:sp>
    </p:spTree>
    <p:extLst>
      <p:ext uri="{BB962C8B-B14F-4D97-AF65-F5344CB8AC3E}">
        <p14:creationId xmlns:p14="http://schemas.microsoft.com/office/powerpoint/2010/main" val="2290003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Discussion - what would you do?</a:t>
            </a:r>
          </a:p>
        </p:txBody>
      </p:sp>
      <p:sp>
        <p:nvSpPr>
          <p:cNvPr id="4" name="Content Placeholder 3"/>
          <p:cNvSpPr>
            <a:spLocks noGrp="1"/>
          </p:cNvSpPr>
          <p:nvPr>
            <p:ph sz="half" idx="2"/>
          </p:nvPr>
        </p:nvSpPr>
        <p:spPr>
          <a:xfrm>
            <a:off x="832909" y="2191206"/>
            <a:ext cx="10440000" cy="3815894"/>
          </a:xfrm>
        </p:spPr>
        <p:txBody>
          <a:bodyPr numCol="1"/>
          <a:lstStyle/>
          <a:p>
            <a:pPr marL="457200" indent="-457200">
              <a:buAutoNum type="arabicParenR"/>
            </a:pPr>
            <a:r>
              <a:rPr lang="en-GB" b="0" dirty="0"/>
              <a:t>A crew has not arrived for the start and it is 5 minutes until race time. You have called over the crews and announced the race.  A crew sitting on the stakeboat are becoming agitated and ask you to find out what is going on and where their opposition are.</a:t>
            </a:r>
          </a:p>
          <a:p>
            <a:pPr marL="457200" indent="-457200">
              <a:buAutoNum type="arabicParenR"/>
            </a:pPr>
            <a:r>
              <a:rPr lang="en-GB" b="0" dirty="0"/>
              <a:t>You are on Control Commission.  A coach approaches you aggressively during an event and starts shouting at you about the race that has just taken place. </a:t>
            </a:r>
          </a:p>
          <a:p>
            <a:pPr marL="457200" indent="-457200">
              <a:buAutoNum type="arabicParenR"/>
            </a:pPr>
            <a:r>
              <a:rPr lang="en-GB" b="0" dirty="0"/>
              <a:t>You are at an event and it’s 2.30pm. You appear to have been forgotten in the lunch distribution.  How could you rectify this?</a:t>
            </a:r>
          </a:p>
          <a:p>
            <a:pPr marL="457200" indent="-457200">
              <a:buAutoNum type="arabicParenR"/>
            </a:pPr>
            <a:r>
              <a:rPr lang="en-GB" b="0" dirty="0"/>
              <a:t>A cox arrives to be weighed and appears very uncomfortable, bordering on upset. </a:t>
            </a:r>
          </a:p>
          <a:p>
            <a:pPr marL="457200" indent="-457200">
              <a:buAutoNum type="arabicParenR"/>
            </a:pPr>
            <a:r>
              <a:rPr lang="en-GB" b="0" dirty="0"/>
              <a:t>An junior athlete approaches you at an event and discloses that their coach has been acting aggressively towards them, shouting and swearing at them because they didn’t have a good row. </a:t>
            </a:r>
          </a:p>
          <a:p>
            <a:pPr marL="457200" indent="-457200">
              <a:buAutoNum type="arabicParenR"/>
            </a:pPr>
            <a:endParaRPr lang="en-GB" b="0" dirty="0"/>
          </a:p>
        </p:txBody>
      </p:sp>
    </p:spTree>
    <p:extLst>
      <p:ext uri="{BB962C8B-B14F-4D97-AF65-F5344CB8AC3E}">
        <p14:creationId xmlns:p14="http://schemas.microsoft.com/office/powerpoint/2010/main" val="397087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Agenda</a:t>
            </a:r>
          </a:p>
        </p:txBody>
      </p:sp>
      <p:sp>
        <p:nvSpPr>
          <p:cNvPr id="4" name="Content Placeholder 3"/>
          <p:cNvSpPr>
            <a:spLocks noGrp="1"/>
          </p:cNvSpPr>
          <p:nvPr>
            <p:ph sz="half" idx="2"/>
          </p:nvPr>
        </p:nvSpPr>
        <p:spPr/>
        <p:txBody>
          <a:bodyPr numCol="1"/>
          <a:lstStyle/>
          <a:p>
            <a:pPr marL="457200" indent="-457200">
              <a:buAutoNum type="arabicParenR"/>
            </a:pPr>
            <a:r>
              <a:rPr lang="en-GB" b="0" dirty="0"/>
              <a:t>Welcome</a:t>
            </a:r>
          </a:p>
          <a:p>
            <a:pPr marL="457200" indent="-457200">
              <a:buAutoNum type="arabicParenR"/>
            </a:pPr>
            <a:r>
              <a:rPr lang="en-GB" b="0" dirty="0"/>
              <a:t>Rule changes 2024</a:t>
            </a:r>
          </a:p>
          <a:p>
            <a:pPr marL="457200" indent="-457200">
              <a:buAutoNum type="arabicParenR"/>
            </a:pPr>
            <a:r>
              <a:rPr lang="en-GB" b="0" dirty="0"/>
              <a:t>Online Renewals Process</a:t>
            </a:r>
          </a:p>
          <a:p>
            <a:pPr marL="457200" indent="-457200">
              <a:buAutoNum type="arabicParenR"/>
            </a:pPr>
            <a:r>
              <a:rPr lang="en-GB" b="0" dirty="0"/>
              <a:t>Event communications – why the radio might not always be best</a:t>
            </a:r>
          </a:p>
          <a:p>
            <a:pPr marL="457200" indent="-457200">
              <a:buAutoNum type="arabicParenR"/>
            </a:pPr>
            <a:r>
              <a:rPr lang="en-GB" b="0" dirty="0"/>
              <a:t>Weighing coxes, lightweights and juniors</a:t>
            </a:r>
          </a:p>
          <a:p>
            <a:pPr marL="457200" indent="-457200">
              <a:buAutoNum type="arabicParenR"/>
            </a:pPr>
            <a:r>
              <a:rPr lang="en-GB" b="0" dirty="0"/>
              <a:t>Scenarios for discussion/questions </a:t>
            </a:r>
          </a:p>
        </p:txBody>
      </p:sp>
    </p:spTree>
    <p:extLst>
      <p:ext uri="{BB962C8B-B14F-4D97-AF65-F5344CB8AC3E}">
        <p14:creationId xmlns:p14="http://schemas.microsoft.com/office/powerpoint/2010/main" val="933752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lang="en-US" dirty="0"/>
              <a:t>Thank you all for coming</a:t>
            </a:r>
          </a:p>
        </p:txBody>
      </p:sp>
    </p:spTree>
    <p:extLst>
      <p:ext uri="{BB962C8B-B14F-4D97-AF65-F5344CB8AC3E}">
        <p14:creationId xmlns:p14="http://schemas.microsoft.com/office/powerpoint/2010/main" val="171388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lang="en-US" dirty="0"/>
              <a:t>Rule Changes 2024</a:t>
            </a:r>
          </a:p>
        </p:txBody>
      </p:sp>
    </p:spTree>
    <p:extLst>
      <p:ext uri="{BB962C8B-B14F-4D97-AF65-F5344CB8AC3E}">
        <p14:creationId xmlns:p14="http://schemas.microsoft.com/office/powerpoint/2010/main" val="304108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lang="en-US" dirty="0"/>
              <a:t>Online Renewal Process</a:t>
            </a:r>
            <a:br>
              <a:rPr lang="en-US" dirty="0"/>
            </a:br>
            <a:r>
              <a:rPr lang="en-US" dirty="0"/>
              <a:t>(Dave Porter)</a:t>
            </a:r>
          </a:p>
        </p:txBody>
      </p:sp>
    </p:spTree>
    <p:extLst>
      <p:ext uri="{BB962C8B-B14F-4D97-AF65-F5344CB8AC3E}">
        <p14:creationId xmlns:p14="http://schemas.microsoft.com/office/powerpoint/2010/main" val="14571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diagram of a document&#10;&#10;Description automatically generated">
            <a:extLst>
              <a:ext uri="{FF2B5EF4-FFF2-40B4-BE49-F238E27FC236}">
                <a16:creationId xmlns:a16="http://schemas.microsoft.com/office/drawing/2014/main" id="{921B9A11-8DA4-BD9B-6F9C-5F45B1BAD71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75683" y="82878"/>
            <a:ext cx="10240634" cy="6692243"/>
          </a:xfrm>
        </p:spPr>
      </p:pic>
    </p:spTree>
    <p:extLst>
      <p:ext uri="{BB962C8B-B14F-4D97-AF65-F5344CB8AC3E}">
        <p14:creationId xmlns:p14="http://schemas.microsoft.com/office/powerpoint/2010/main" val="258003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D99E2A-4E1C-8614-3773-EE39B51FD66A}"/>
              </a:ext>
            </a:extLst>
          </p:cNvPr>
          <p:cNvSpPr>
            <a:spLocks noGrp="1"/>
          </p:cNvSpPr>
          <p:nvPr>
            <p:ph type="title"/>
          </p:nvPr>
        </p:nvSpPr>
        <p:spPr/>
        <p:txBody>
          <a:bodyPr/>
          <a:lstStyle/>
          <a:p>
            <a:endParaRPr lang="en-GB"/>
          </a:p>
        </p:txBody>
      </p:sp>
      <p:pic>
        <p:nvPicPr>
          <p:cNvPr id="8" name="Content Placeholder 7" descr="A table with numbers and words&#10;&#10;Description automatically generated">
            <a:extLst>
              <a:ext uri="{FF2B5EF4-FFF2-40B4-BE49-F238E27FC236}">
                <a16:creationId xmlns:a16="http://schemas.microsoft.com/office/drawing/2014/main" id="{744BF2EF-0B25-7A0C-5E73-DAD67BD3114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889" y="860199"/>
            <a:ext cx="12098221" cy="5137601"/>
          </a:xfrm>
        </p:spPr>
      </p:pic>
    </p:spTree>
    <p:extLst>
      <p:ext uri="{BB962C8B-B14F-4D97-AF65-F5344CB8AC3E}">
        <p14:creationId xmlns:p14="http://schemas.microsoft.com/office/powerpoint/2010/main" val="19707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840318" y="665922"/>
            <a:ext cx="10440000" cy="5379278"/>
          </a:xfrm>
        </p:spPr>
        <p:txBody>
          <a:bodyPr numCol="1">
            <a:normAutofit/>
          </a:bodyPr>
          <a:lstStyle/>
          <a:p>
            <a:pPr marL="0" indent="0">
              <a:buNone/>
            </a:pPr>
            <a:r>
              <a:rPr lang="en-GB" b="0" dirty="0"/>
              <a:t>Notes</a:t>
            </a:r>
          </a:p>
          <a:p>
            <a:pPr marL="0" indent="0">
              <a:lnSpc>
                <a:spcPct val="110000"/>
              </a:lnSpc>
              <a:spcAft>
                <a:spcPts val="600"/>
              </a:spcAft>
              <a:buNone/>
            </a:pPr>
            <a:r>
              <a:rPr lang="en-GB" b="0" dirty="0"/>
              <a:t>• Being a Race Committee Chair counts towards meeting the umpiring activity requirements but just being a member of a Race Committee does not count.</a:t>
            </a:r>
          </a:p>
          <a:p>
            <a:pPr marL="0" indent="0">
              <a:lnSpc>
                <a:spcPct val="110000"/>
              </a:lnSpc>
              <a:spcAft>
                <a:spcPts val="600"/>
              </a:spcAft>
              <a:buNone/>
            </a:pPr>
            <a:r>
              <a:rPr lang="en-GB" b="0" dirty="0"/>
              <a:t>• Similarly launch driving, Race Control, Entries Secretary, commentary, timekeeping, Safety Adviser, Welfare Officer, RUC Rep., etc., do not count.</a:t>
            </a:r>
          </a:p>
          <a:p>
            <a:pPr marL="0" indent="0">
              <a:lnSpc>
                <a:spcPct val="110000"/>
              </a:lnSpc>
              <a:spcAft>
                <a:spcPts val="600"/>
              </a:spcAft>
              <a:buNone/>
            </a:pPr>
            <a:r>
              <a:rPr lang="en-GB" b="0" dirty="0"/>
              <a:t>• Competitions that have been cancelled, for whatever reason, do not count towards meeting the activity requirement.</a:t>
            </a:r>
          </a:p>
          <a:p>
            <a:pPr marL="0" indent="0">
              <a:lnSpc>
                <a:spcPct val="110000"/>
              </a:lnSpc>
              <a:spcAft>
                <a:spcPts val="600"/>
              </a:spcAft>
              <a:buNone/>
            </a:pPr>
            <a:r>
              <a:rPr lang="en-GB" b="0" dirty="0"/>
              <a:t>• There is no provision for an ‘exceptional’ or ‘conditional’ three-year renewal if the umpire does not meet the seminar requirement or the activity requirement.</a:t>
            </a:r>
          </a:p>
          <a:p>
            <a:pPr marL="0" indent="0">
              <a:lnSpc>
                <a:spcPct val="110000"/>
              </a:lnSpc>
              <a:spcAft>
                <a:spcPts val="600"/>
              </a:spcAft>
              <a:buNone/>
            </a:pPr>
            <a:r>
              <a:rPr lang="en-GB" b="0" dirty="0"/>
              <a:t>• The umpire can appeal against a one-year renewal</a:t>
            </a:r>
          </a:p>
        </p:txBody>
      </p:sp>
    </p:spTree>
    <p:extLst>
      <p:ext uri="{BB962C8B-B14F-4D97-AF65-F5344CB8AC3E}">
        <p14:creationId xmlns:p14="http://schemas.microsoft.com/office/powerpoint/2010/main" val="1939290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lang="en-US" dirty="0"/>
              <a:t>Event Communications</a:t>
            </a:r>
          </a:p>
        </p:txBody>
      </p:sp>
    </p:spTree>
    <p:extLst>
      <p:ext uri="{BB962C8B-B14F-4D97-AF65-F5344CB8AC3E}">
        <p14:creationId xmlns:p14="http://schemas.microsoft.com/office/powerpoint/2010/main" val="190969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Discussion</a:t>
            </a:r>
          </a:p>
        </p:txBody>
      </p:sp>
      <p:sp>
        <p:nvSpPr>
          <p:cNvPr id="4" name="Content Placeholder 3"/>
          <p:cNvSpPr>
            <a:spLocks noGrp="1"/>
          </p:cNvSpPr>
          <p:nvPr>
            <p:ph sz="half" idx="2"/>
          </p:nvPr>
        </p:nvSpPr>
        <p:spPr/>
        <p:txBody>
          <a:bodyPr numCol="1"/>
          <a:lstStyle/>
          <a:p>
            <a:pPr marL="0" indent="0" algn="ctr">
              <a:buNone/>
            </a:pPr>
            <a:r>
              <a:rPr lang="en-GB" b="0" dirty="0"/>
              <a:t>What methods of communication are available to us when Umpiring?</a:t>
            </a:r>
          </a:p>
        </p:txBody>
      </p:sp>
    </p:spTree>
    <p:extLst>
      <p:ext uri="{BB962C8B-B14F-4D97-AF65-F5344CB8AC3E}">
        <p14:creationId xmlns:p14="http://schemas.microsoft.com/office/powerpoint/2010/main" val="3523059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835</Words>
  <Application>Microsoft Office PowerPoint</Application>
  <PresentationFormat>Widescreen</PresentationFormat>
  <Paragraphs>61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Gill Sans MT</vt:lpstr>
      <vt:lpstr>Office Theme</vt:lpstr>
      <vt:lpstr>Eastern Region Umpires Seminar 2024</vt:lpstr>
      <vt:lpstr>Agenda</vt:lpstr>
      <vt:lpstr>Rule Changes 2024</vt:lpstr>
      <vt:lpstr>Online Renewal Process (Dave Porter)</vt:lpstr>
      <vt:lpstr>PowerPoint Presentation</vt:lpstr>
      <vt:lpstr>PowerPoint Presentation</vt:lpstr>
      <vt:lpstr>PowerPoint Presentation</vt:lpstr>
      <vt:lpstr>Event Communications</vt:lpstr>
      <vt:lpstr>Discussion</vt:lpstr>
      <vt:lpstr>Pros and Cons of the radio</vt:lpstr>
      <vt:lpstr>Alternatives to the radio</vt:lpstr>
      <vt:lpstr>Communication – top tips</vt:lpstr>
      <vt:lpstr>Weighing Coxes &amp; Competitors</vt:lpstr>
      <vt:lpstr>Discussion</vt:lpstr>
      <vt:lpstr>Discussion</vt:lpstr>
      <vt:lpstr>Impact of weighing coxes and competitors on health</vt:lpstr>
      <vt:lpstr>What can we do to mitigate risk?</vt:lpstr>
      <vt:lpstr>Scenarios</vt:lpstr>
      <vt:lpstr>Discussion - what would you do?</vt:lpstr>
      <vt:lpstr>Thank you all for coming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Eastern Region Umpires Seminar 2023</dc:title>
  <dc:creator>Jay Milne (Longsands)</dc:creator>
  <cp:lastModifiedBy>David Porter</cp:lastModifiedBy>
  <cp:revision>3</cp:revision>
  <dcterms:created xsi:type="dcterms:W3CDTF">2023-04-18T15:18:58Z</dcterms:created>
  <dcterms:modified xsi:type="dcterms:W3CDTF">2024-03-06T16:25:36Z</dcterms:modified>
</cp:coreProperties>
</file>