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5"/>
  </p:notesMasterIdLst>
  <p:handoutMasterIdLst>
    <p:handoutMasterId r:id="rId16"/>
  </p:handoutMasterIdLst>
  <p:sldIdLst>
    <p:sldId id="271" r:id="rId2"/>
    <p:sldId id="296" r:id="rId3"/>
    <p:sldId id="263" r:id="rId4"/>
    <p:sldId id="285" r:id="rId5"/>
    <p:sldId id="275" r:id="rId6"/>
    <p:sldId id="273" r:id="rId7"/>
    <p:sldId id="278" r:id="rId8"/>
    <p:sldId id="294" r:id="rId9"/>
    <p:sldId id="286" r:id="rId10"/>
    <p:sldId id="295" r:id="rId11"/>
    <p:sldId id="287" r:id="rId12"/>
    <p:sldId id="288" r:id="rId13"/>
    <p:sldId id="28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3"/>
    <a:srgbClr val="17355A"/>
    <a:srgbClr val="DC2B28"/>
    <a:srgbClr val="0E345B"/>
    <a:srgbClr val="56A1B7"/>
    <a:srgbClr val="55B9E9"/>
    <a:srgbClr val="86C3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1626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15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A46A0B-AC9D-4245-9A88-73C0D8AB23C7}" type="datetimeFigureOut">
              <a:rPr lang="en-GB" smtClean="0"/>
              <a:t>03/11/2020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073D7-1520-4D76-B65A-A3D8206CB77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28925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13BA02-912D-4041-B3F2-3C1BF9AC5BF0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13968-12D3-48AA-AB2A-BB2809F48B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223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-683994" y="2845335"/>
            <a:ext cx="10515600" cy="1890173"/>
          </a:xfrm>
          <a:prstGeom prst="rect">
            <a:avLst/>
          </a:prstGeom>
        </p:spPr>
        <p:txBody>
          <a:bodyPr anchor="ctr"/>
          <a:lstStyle>
            <a:lvl1pPr>
              <a:defRPr sz="4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GB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-683994" y="4209769"/>
            <a:ext cx="10515600" cy="815975"/>
          </a:xfrm>
          <a:prstGeom prst="rect">
            <a:avLst/>
          </a:prstGeom>
        </p:spPr>
        <p:txBody>
          <a:bodyPr anchor="ctr"/>
          <a:lstStyle>
            <a:lvl1pPr>
              <a:defRPr sz="2400">
                <a:solidFill>
                  <a:srgbClr val="0066B3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3386492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 Tex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89772"/>
            <a:ext cx="9144000" cy="5478455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840317" y="539300"/>
            <a:ext cx="7561561" cy="1201881"/>
          </a:xfrm>
          <a:prstGeom prst="rect">
            <a:avLst/>
          </a:prstGeom>
        </p:spPr>
        <p:txBody>
          <a:bodyPr anchor="ctr"/>
          <a:lstStyle>
            <a:lvl1pPr algn="l">
              <a:defRPr sz="3200">
                <a:solidFill>
                  <a:srgbClr val="17355A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40319" y="1347339"/>
            <a:ext cx="7561559" cy="82391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400" b="0">
                <a:solidFill>
                  <a:srgbClr val="DC2B2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229306"/>
            <a:ext cx="7561560" cy="3815894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rgbClr val="17355A"/>
                </a:solidFill>
                <a:latin typeface="Gill Sans MT" panose="020B0502020104020203" pitchFamily="34" charset="0"/>
              </a:defRPr>
            </a:lvl1pPr>
            <a:lvl2pPr algn="l">
              <a:defRPr sz="2000">
                <a:solidFill>
                  <a:srgbClr val="17355A"/>
                </a:solidFill>
                <a:latin typeface="Gill Sans MT" panose="020B0502020104020203" pitchFamily="34" charset="0"/>
              </a:defRPr>
            </a:lvl2pPr>
            <a:lvl3pPr algn="l">
              <a:defRPr sz="1800">
                <a:solidFill>
                  <a:srgbClr val="17355A"/>
                </a:solidFill>
                <a:latin typeface="Gill Sans MT" panose="020B0502020104020203" pitchFamily="34" charset="0"/>
              </a:defRPr>
            </a:lvl3pPr>
            <a:lvl4pPr algn="l">
              <a:defRPr sz="1600">
                <a:solidFill>
                  <a:srgbClr val="17355A"/>
                </a:solidFill>
                <a:latin typeface="Gill Sans MT" panose="020B0502020104020203" pitchFamily="34" charset="0"/>
              </a:defRPr>
            </a:lvl4pPr>
            <a:lvl5pPr algn="l">
              <a:defRPr sz="1400">
                <a:solidFill>
                  <a:srgbClr val="17355A"/>
                </a:solidFill>
                <a:latin typeface="Gill Sans MT" panose="020B05020201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863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58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 Text Page and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89772"/>
            <a:ext cx="9144000" cy="5478455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40317" y="539300"/>
            <a:ext cx="5759266" cy="1201881"/>
          </a:xfrm>
          <a:prstGeom prst="rect">
            <a:avLst/>
          </a:prstGeom>
        </p:spPr>
        <p:txBody>
          <a:bodyPr anchor="ctr"/>
          <a:lstStyle>
            <a:lvl1pPr algn="l">
              <a:defRPr sz="3200">
                <a:solidFill>
                  <a:srgbClr val="17355A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GB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40319" y="1347339"/>
            <a:ext cx="5759264" cy="82391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400" b="0">
                <a:solidFill>
                  <a:srgbClr val="DC2B2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229306"/>
            <a:ext cx="5759265" cy="3815894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rgbClr val="17355A"/>
                </a:solidFill>
                <a:latin typeface="Gill Sans MT" panose="020B0502020104020203" pitchFamily="34" charset="0"/>
              </a:defRPr>
            </a:lvl1pPr>
            <a:lvl2pPr algn="l">
              <a:defRPr sz="2000">
                <a:solidFill>
                  <a:srgbClr val="17355A"/>
                </a:solidFill>
                <a:latin typeface="Gill Sans MT" panose="020B0502020104020203" pitchFamily="34" charset="0"/>
              </a:defRPr>
            </a:lvl2pPr>
            <a:lvl3pPr algn="l">
              <a:defRPr sz="1800">
                <a:solidFill>
                  <a:srgbClr val="17355A"/>
                </a:solidFill>
                <a:latin typeface="Gill Sans MT" panose="020B0502020104020203" pitchFamily="34" charset="0"/>
              </a:defRPr>
            </a:lvl3pPr>
            <a:lvl4pPr algn="l">
              <a:defRPr sz="1600">
                <a:solidFill>
                  <a:srgbClr val="17355A"/>
                </a:solidFill>
                <a:latin typeface="Gill Sans MT" panose="020B0502020104020203" pitchFamily="34" charset="0"/>
              </a:defRPr>
            </a:lvl4pPr>
            <a:lvl5pPr algn="l">
              <a:defRPr sz="1400">
                <a:solidFill>
                  <a:srgbClr val="17355A"/>
                </a:solidFill>
                <a:latin typeface="Gill Sans MT" panose="020B05020201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7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7092000" y="692638"/>
            <a:ext cx="2052000" cy="17820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7092000" y="2538000"/>
            <a:ext cx="2052000" cy="17820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9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7092000" y="4382373"/>
            <a:ext cx="2052000" cy="17820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4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692638"/>
            <a:ext cx="9144000" cy="54792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840317" y="539300"/>
            <a:ext cx="7561561" cy="1201881"/>
          </a:xfrm>
          <a:prstGeom prst="rect">
            <a:avLst/>
          </a:prstGeom>
        </p:spPr>
        <p:txBody>
          <a:bodyPr anchor="ctr"/>
          <a:lstStyle>
            <a:lvl1pPr algn="l">
              <a:defRPr sz="3200">
                <a:solidFill>
                  <a:srgbClr val="17355A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GB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4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 Half Tex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89772"/>
            <a:ext cx="9144000" cy="5478455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829692" y="539300"/>
            <a:ext cx="3978642" cy="1201881"/>
          </a:xfrm>
          <a:prstGeom prst="rect">
            <a:avLst/>
          </a:prstGeom>
        </p:spPr>
        <p:txBody>
          <a:bodyPr anchor="ctr"/>
          <a:lstStyle>
            <a:lvl1pPr algn="l">
              <a:defRPr sz="3200">
                <a:solidFill>
                  <a:srgbClr val="17355A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GB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829695" y="1347339"/>
            <a:ext cx="3978639" cy="82391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400" b="0">
                <a:solidFill>
                  <a:srgbClr val="DC2B2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829694" y="2229306"/>
            <a:ext cx="3978640" cy="3815894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rgbClr val="17355A"/>
                </a:solidFill>
                <a:latin typeface="Gill Sans MT" panose="020B0502020104020203" pitchFamily="34" charset="0"/>
              </a:defRPr>
            </a:lvl1pPr>
            <a:lvl2pPr algn="l">
              <a:defRPr sz="2000">
                <a:solidFill>
                  <a:srgbClr val="17355A"/>
                </a:solidFill>
                <a:latin typeface="Gill Sans MT" panose="020B0502020104020203" pitchFamily="34" charset="0"/>
              </a:defRPr>
            </a:lvl2pPr>
            <a:lvl3pPr algn="l">
              <a:defRPr sz="1800">
                <a:solidFill>
                  <a:srgbClr val="17355A"/>
                </a:solidFill>
                <a:latin typeface="Gill Sans MT" panose="020B0502020104020203" pitchFamily="34" charset="0"/>
              </a:defRPr>
            </a:lvl3pPr>
            <a:lvl4pPr algn="l">
              <a:defRPr sz="1600">
                <a:solidFill>
                  <a:srgbClr val="17355A"/>
                </a:solidFill>
                <a:latin typeface="Gill Sans MT" panose="020B0502020104020203" pitchFamily="34" charset="0"/>
              </a:defRPr>
            </a:lvl4pPr>
            <a:lvl5pPr algn="l">
              <a:defRPr sz="1400">
                <a:solidFill>
                  <a:srgbClr val="17355A"/>
                </a:solidFill>
                <a:latin typeface="Gill Sans MT" panose="020B05020201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691200"/>
            <a:ext cx="4319198" cy="54792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Event Specif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-683994" y="2845335"/>
            <a:ext cx="10515600" cy="1890173"/>
          </a:xfrm>
          <a:prstGeom prst="rect">
            <a:avLst/>
          </a:prstGeom>
        </p:spPr>
        <p:txBody>
          <a:bodyPr anchor="ctr"/>
          <a:lstStyle>
            <a:lvl1pPr>
              <a:defRPr sz="4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GB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-683994" y="4209769"/>
            <a:ext cx="10515600" cy="815975"/>
          </a:xfrm>
          <a:prstGeom prst="rect">
            <a:avLst/>
          </a:prstGeom>
        </p:spPr>
        <p:txBody>
          <a:bodyPr anchor="ctr"/>
          <a:lstStyle>
            <a:lvl1pPr>
              <a:defRPr sz="2400">
                <a:solidFill>
                  <a:srgbClr val="0066B3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392623" y="6361516"/>
            <a:ext cx="2133600" cy="29238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l"/>
            <a:fld id="{F9870BAF-1715-C749-B7D1-ECB33B8CF72E}" type="slidenum">
              <a:rPr lang="en-US" sz="1300" smtClean="0">
                <a:solidFill>
                  <a:srgbClr val="17355A"/>
                </a:solidFill>
                <a:latin typeface="Gill Sans MT" charset="0"/>
                <a:ea typeface="Gill Sans MT" charset="0"/>
                <a:cs typeface="Gill Sans MT" charset="0"/>
              </a:rPr>
              <a:pPr algn="l"/>
              <a:t>‹#›</a:t>
            </a:fld>
            <a:endParaRPr lang="en-US" sz="1300" dirty="0">
              <a:solidFill>
                <a:srgbClr val="17355A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950309" y="6289505"/>
            <a:ext cx="1868571" cy="36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61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2" r:id="rId2"/>
    <p:sldLayoutId id="2147483727" r:id="rId3"/>
    <p:sldLayoutId id="2147483728" r:id="rId4"/>
    <p:sldLayoutId id="2147483729" r:id="rId5"/>
    <p:sldLayoutId id="2147483730" r:id="rId6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kern="1200" baseline="0">
          <a:solidFill>
            <a:srgbClr val="0E345B"/>
          </a:solidFill>
          <a:latin typeface="Francois One" panose="02000503040000020004" pitchFamily="2" charset="0"/>
          <a:ea typeface="Francois One" panose="02000503040000020004" pitchFamily="2" charset="0"/>
          <a:cs typeface="+mj-cs"/>
        </a:defRPr>
      </a:lvl1pPr>
    </p:titleStyle>
    <p:bodyStyle>
      <a:lvl1pPr marL="0" indent="0" algn="ctr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rgbClr val="0E345B"/>
          </a:solidFill>
          <a:latin typeface="Francois One" panose="02000503040000020004" pitchFamily="2" charset="0"/>
          <a:ea typeface="Francois One" panose="02000503040000020004" pitchFamily="2" charset="0"/>
          <a:cs typeface="+mn-cs"/>
        </a:defRPr>
      </a:lvl1pPr>
      <a:lvl2pPr marL="3429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rgbClr val="0E345B"/>
          </a:solidFill>
          <a:latin typeface="Francois One" panose="02000503040000020004" pitchFamily="2" charset="0"/>
          <a:ea typeface="Francois One" panose="02000503040000020004" pitchFamily="2" charset="0"/>
          <a:cs typeface="+mn-cs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rgbClr val="0E345B"/>
          </a:solidFill>
          <a:latin typeface="Francois One" panose="02000503040000020004" pitchFamily="2" charset="0"/>
          <a:ea typeface="Francois One" panose="02000503040000020004" pitchFamily="2" charset="0"/>
          <a:cs typeface="+mn-cs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rgbClr val="0E345B"/>
          </a:solidFill>
          <a:latin typeface="Francois One" panose="02000503040000020004" pitchFamily="2" charset="0"/>
          <a:ea typeface="Francois One" panose="02000503040000020004" pitchFamily="2" charset="0"/>
          <a:cs typeface="+mn-cs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rgbClr val="0E345B"/>
          </a:solidFill>
          <a:latin typeface="Francois One" panose="02000503040000020004" pitchFamily="2" charset="0"/>
          <a:ea typeface="Francois One" panose="02000503040000020004" pitchFamily="2" charset="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safety@britishrowing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RowSafe Updates - 2020</a:t>
            </a:r>
          </a:p>
        </p:txBody>
      </p:sp>
    </p:spTree>
    <p:extLst>
      <p:ext uri="{BB962C8B-B14F-4D97-AF65-F5344CB8AC3E}">
        <p14:creationId xmlns:p14="http://schemas.microsoft.com/office/powerpoint/2010/main" val="223276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539301"/>
            <a:ext cx="7561561" cy="844332"/>
          </a:xfrm>
        </p:spPr>
        <p:txBody>
          <a:bodyPr/>
          <a:lstStyle/>
          <a:p>
            <a:r>
              <a:rPr lang="en-US" sz="2800" dirty="0"/>
              <a:t>Chapter 9 – Topics Covered in Risk Assessments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0723" y="1177161"/>
            <a:ext cx="8745793" cy="4661567"/>
          </a:xfrm>
        </p:spPr>
        <p:txBody>
          <a:bodyPr/>
          <a:lstStyle/>
          <a:p>
            <a:r>
              <a:rPr lang="en-GB" b="0" dirty="0"/>
              <a:t>Two new sections have been added, they are:</a:t>
            </a:r>
          </a:p>
          <a:p>
            <a:endParaRPr lang="en-GB" b="0" dirty="0"/>
          </a:p>
          <a:p>
            <a:r>
              <a:rPr lang="en-GB" dirty="0"/>
              <a:t>	9.10 Rowing in Floods </a:t>
            </a:r>
            <a:r>
              <a:rPr lang="en-GB" b="0" dirty="0"/>
              <a:t>and</a:t>
            </a:r>
          </a:p>
          <a:p>
            <a:r>
              <a:rPr lang="en-GB" dirty="0"/>
              <a:t>	9.11 Indoor Rowing</a:t>
            </a:r>
          </a:p>
          <a:p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1246887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539301"/>
            <a:ext cx="7561561" cy="844332"/>
          </a:xfrm>
        </p:spPr>
        <p:txBody>
          <a:bodyPr/>
          <a:lstStyle/>
          <a:p>
            <a:r>
              <a:rPr lang="en-US" sz="2800" dirty="0"/>
              <a:t>Chapter </a:t>
            </a:r>
            <a:r>
              <a:rPr lang="en-GB" sz="2800" dirty="0"/>
              <a:t>10. Rowing on the sea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0723" y="1383633"/>
            <a:ext cx="8583561" cy="4661567"/>
          </a:xfrm>
        </p:spPr>
        <p:txBody>
          <a:bodyPr/>
          <a:lstStyle/>
          <a:p>
            <a:r>
              <a:rPr lang="en-US" b="0" dirty="0"/>
              <a:t>10.2 Fixed Seat Sea Rowing</a:t>
            </a:r>
          </a:p>
          <a:p>
            <a:r>
              <a:rPr lang="en-US" b="0" i="1" dirty="0"/>
              <a:t>The following has been added under </a:t>
            </a:r>
            <a:r>
              <a:rPr lang="en-GB" b="0" i="1" dirty="0"/>
              <a:t>Coxes are expected to: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Take command of the boat, although coxes who are juniors should be guided by a senior rower or a coach in the immediate vicinity (e.g. in a launch).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0" i="1" dirty="0"/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708466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539301"/>
            <a:ext cx="7561561" cy="844332"/>
          </a:xfrm>
        </p:spPr>
        <p:txBody>
          <a:bodyPr/>
          <a:lstStyle/>
          <a:p>
            <a:r>
              <a:rPr lang="en-US" sz="2800" dirty="0"/>
              <a:t>Chapter </a:t>
            </a:r>
            <a:r>
              <a:rPr lang="en-GB" sz="2800" dirty="0"/>
              <a:t>11.  Land Training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0723" y="1383633"/>
            <a:ext cx="8583561" cy="4661567"/>
          </a:xfrm>
        </p:spPr>
        <p:txBody>
          <a:bodyPr/>
          <a:lstStyle/>
          <a:p>
            <a:r>
              <a:rPr lang="en-GB" b="0" dirty="0"/>
              <a:t>11.1  Indoor Rowing</a:t>
            </a:r>
          </a:p>
          <a:p>
            <a:r>
              <a:rPr lang="en-GB" b="0" dirty="0"/>
              <a:t>This section has been “generalised” to include expectations for schools and gyms.</a:t>
            </a:r>
          </a:p>
          <a:p>
            <a:endParaRPr lang="en-GB" b="0" dirty="0"/>
          </a:p>
          <a:p>
            <a:r>
              <a:rPr lang="en-GB" b="0" i="1" dirty="0"/>
              <a:t>The following has been added under everyone is expected to: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Exercise more control to make indoor rowing an exercise in mental control as well as a physical exercise. </a:t>
            </a:r>
          </a:p>
          <a:p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3465316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539301"/>
            <a:ext cx="7561561" cy="844332"/>
          </a:xfrm>
        </p:spPr>
        <p:txBody>
          <a:bodyPr/>
          <a:lstStyle/>
          <a:p>
            <a:r>
              <a:rPr lang="en-US" sz="2800" dirty="0"/>
              <a:t>end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0723" y="1383633"/>
            <a:ext cx="8583561" cy="4661567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b="0" dirty="0"/>
              <a:t>Please contact</a:t>
            </a:r>
          </a:p>
          <a:p>
            <a:endParaRPr lang="en-US" b="0" dirty="0"/>
          </a:p>
          <a:p>
            <a:pPr algn="ctr"/>
            <a:r>
              <a:rPr lang="en-US" b="0" dirty="0">
                <a:hlinkClick r:id="rId2"/>
              </a:rPr>
              <a:t>safety@britishrowing.org</a:t>
            </a:r>
            <a:r>
              <a:rPr lang="en-US" b="0" dirty="0"/>
              <a:t> </a:t>
            </a:r>
          </a:p>
          <a:p>
            <a:pPr algn="ctr"/>
            <a:endParaRPr lang="en-US" b="0" dirty="0"/>
          </a:p>
          <a:p>
            <a:r>
              <a:rPr lang="en-US" b="0" dirty="0"/>
              <a:t>if you have any comments or questions</a:t>
            </a:r>
          </a:p>
        </p:txBody>
      </p:sp>
    </p:spTree>
    <p:extLst>
      <p:ext uri="{BB962C8B-B14F-4D97-AF65-F5344CB8AC3E}">
        <p14:creationId xmlns:p14="http://schemas.microsoft.com/office/powerpoint/2010/main" val="1788955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072" y="376196"/>
            <a:ext cx="5759266" cy="1201881"/>
          </a:xfrm>
        </p:spPr>
        <p:txBody>
          <a:bodyPr/>
          <a:lstStyle/>
          <a:p>
            <a:r>
              <a:rPr lang="en-US" dirty="0"/>
              <a:t>General updates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3961" y="1342922"/>
            <a:ext cx="8436077" cy="4467123"/>
          </a:xfrm>
        </p:spPr>
        <p:txBody>
          <a:bodyPr/>
          <a:lstStyle/>
          <a:p>
            <a:r>
              <a:rPr lang="en-US" dirty="0"/>
              <a:t>Events and Competitions</a:t>
            </a:r>
          </a:p>
          <a:p>
            <a:endParaRPr lang="en-US" b="0" dirty="0"/>
          </a:p>
          <a:p>
            <a:r>
              <a:rPr lang="en-US" b="0" dirty="0"/>
              <a:t>The term “</a:t>
            </a:r>
            <a:r>
              <a:rPr lang="en-US" dirty="0"/>
              <a:t>Competition</a:t>
            </a:r>
            <a:r>
              <a:rPr lang="en-US" b="0" dirty="0"/>
              <a:t>” is now used widely across British Rowing in place of the previously used term “</a:t>
            </a:r>
            <a:r>
              <a:rPr lang="en-US" dirty="0"/>
              <a:t>Event</a:t>
            </a:r>
            <a:r>
              <a:rPr lang="en-US" b="0" dirty="0"/>
              <a:t>”. </a:t>
            </a:r>
          </a:p>
          <a:p>
            <a:r>
              <a:rPr lang="en-US" b="0" dirty="0"/>
              <a:t>As a result, Chapter 4 has been renamed “</a:t>
            </a:r>
            <a:r>
              <a:rPr lang="en-GB" dirty="0"/>
              <a:t>Safety at Competitions and Non-Competitive Events</a:t>
            </a:r>
            <a:r>
              <a:rPr lang="en-US" b="0" dirty="0"/>
              <a:t>”</a:t>
            </a:r>
          </a:p>
          <a:p>
            <a:r>
              <a:rPr lang="en-GB" dirty="0"/>
              <a:t>“Competition and Non-Competitive Events</a:t>
            </a:r>
            <a:r>
              <a:rPr lang="en-US" b="0" dirty="0"/>
              <a:t>” is now used to indicate that </a:t>
            </a:r>
            <a:r>
              <a:rPr lang="en-GB" b="0" dirty="0"/>
              <a:t>crews from several clubs come together to for a particular purpose.</a:t>
            </a:r>
          </a:p>
          <a:p>
            <a:r>
              <a:rPr lang="en-GB" b="0" dirty="0"/>
              <a:t>An “</a:t>
            </a:r>
            <a:r>
              <a:rPr lang="en-GB" dirty="0"/>
              <a:t>Event”</a:t>
            </a:r>
            <a:r>
              <a:rPr lang="en-GB" b="0" dirty="0"/>
              <a:t> can be thought of as part of a Competition.  For example, a Regatta may be a Competition but the MJ164x would be an Event.  </a:t>
            </a:r>
          </a:p>
          <a:p>
            <a:r>
              <a:rPr lang="en-GB" b="0" dirty="0"/>
              <a:t>The term “Event” has been replaced by “Competition” throughout RowSafe.</a:t>
            </a:r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484346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072" y="376196"/>
            <a:ext cx="5759266" cy="1201881"/>
          </a:xfrm>
        </p:spPr>
        <p:txBody>
          <a:bodyPr/>
          <a:lstStyle/>
          <a:p>
            <a:r>
              <a:rPr lang="en-US" dirty="0"/>
              <a:t>General updates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3961" y="1195438"/>
            <a:ext cx="8436077" cy="4467123"/>
          </a:xfrm>
        </p:spPr>
        <p:txBody>
          <a:bodyPr/>
          <a:lstStyle/>
          <a:p>
            <a:r>
              <a:rPr lang="en-US" dirty="0"/>
              <a:t>Hyperlinks have been checked and, in some cases, updated.</a:t>
            </a:r>
          </a:p>
          <a:p>
            <a:endParaRPr lang="en-US" dirty="0"/>
          </a:p>
          <a:p>
            <a:r>
              <a:rPr lang="en-US" dirty="0"/>
              <a:t>New links have been added to videos on:-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Emergency Stop</a:t>
            </a:r>
          </a:p>
          <a:p>
            <a:endParaRPr lang="en-US" dirty="0"/>
          </a:p>
          <a:p>
            <a:r>
              <a:rPr lang="en-US" dirty="0"/>
              <a:t>Links have been added to Safety Alerts issued since the last revision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Care with Indoor Rowing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Keep Clear of Weirs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What3words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Backstays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How to stay safe whilst rowing in the sun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Check your Trailer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What to do it a rower collapses in a boat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957654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539301"/>
            <a:ext cx="7561561" cy="844332"/>
          </a:xfrm>
        </p:spPr>
        <p:txBody>
          <a:bodyPr/>
          <a:lstStyle/>
          <a:p>
            <a:r>
              <a:rPr lang="en-US" sz="2800" dirty="0"/>
              <a:t>Chapter </a:t>
            </a:r>
            <a:r>
              <a:rPr lang="en-GB" sz="2800" dirty="0"/>
              <a:t>1. Culture and Expectations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0723" y="1383633"/>
            <a:ext cx="8583561" cy="4661567"/>
          </a:xfrm>
        </p:spPr>
        <p:txBody>
          <a:bodyPr/>
          <a:lstStyle/>
          <a:p>
            <a:r>
              <a:rPr lang="en-GB" b="0" dirty="0"/>
              <a:t>In 1.1 Roles and Expectations</a:t>
            </a:r>
          </a:p>
          <a:p>
            <a:r>
              <a:rPr lang="en-US" b="0" i="1" dirty="0"/>
              <a:t>The following have been added under </a:t>
            </a:r>
            <a:r>
              <a:rPr lang="en-GB" b="0" i="1" dirty="0"/>
              <a:t>Everyone is expected to: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Examine their own actions if they are involved in an incident and identify opportunities for improvement.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0" dirty="0"/>
          </a:p>
          <a:p>
            <a:r>
              <a:rPr lang="en-GB" b="0" dirty="0"/>
              <a:t>In 1.2. Positive Safety Culture </a:t>
            </a:r>
          </a:p>
          <a:p>
            <a:r>
              <a:rPr lang="en-US" b="0" i="1" dirty="0"/>
              <a:t>The following have been added under </a:t>
            </a:r>
            <a:r>
              <a:rPr lang="en-GB" b="0" i="1" dirty="0"/>
              <a:t>Why should a club want to build a positive safety culture? </a:t>
            </a:r>
          </a:p>
          <a:p>
            <a:r>
              <a:rPr lang="en-GB" b="0" dirty="0"/>
              <a:t>members would always: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Report all the incidents that they see and consider how they could have been avoided.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0" dirty="0"/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194936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539301"/>
            <a:ext cx="7561561" cy="844332"/>
          </a:xfrm>
        </p:spPr>
        <p:txBody>
          <a:bodyPr/>
          <a:lstStyle/>
          <a:p>
            <a:r>
              <a:rPr lang="en-US" sz="2800" dirty="0"/>
              <a:t>Chapter 3 – Club Safety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0723" y="1383633"/>
            <a:ext cx="8583561" cy="4661567"/>
          </a:xfrm>
        </p:spPr>
        <p:txBody>
          <a:bodyPr/>
          <a:lstStyle/>
          <a:p>
            <a:r>
              <a:rPr lang="en-GB" b="0" dirty="0"/>
              <a:t>3.2 Club Safety Plans and Safety Rules</a:t>
            </a:r>
            <a:endParaRPr lang="en-GB" dirty="0"/>
          </a:p>
          <a:p>
            <a:r>
              <a:rPr lang="en-US" b="0" i="1" dirty="0"/>
              <a:t>The following has been added under </a:t>
            </a:r>
            <a:r>
              <a:rPr lang="en-GB" b="0" i="1" dirty="0"/>
              <a:t>Safety Rules should include:</a:t>
            </a:r>
          </a:p>
          <a:p>
            <a:r>
              <a:rPr lang="en-GB" b="0" dirty="0"/>
              <a:t>Steers should be encouraged to use head mounted mirrors or similar devices.</a:t>
            </a:r>
          </a:p>
          <a:p>
            <a:endParaRPr lang="en-GB" b="0" dirty="0"/>
          </a:p>
          <a:p>
            <a:r>
              <a:rPr lang="en-GB" b="0" dirty="0"/>
              <a:t>3.3 Club Emergency Response Plan</a:t>
            </a:r>
          </a:p>
          <a:p>
            <a:r>
              <a:rPr lang="en-US" b="0" i="1" dirty="0"/>
              <a:t>The following has been added under </a:t>
            </a:r>
            <a:r>
              <a:rPr lang="en-GB" b="0" i="1" dirty="0"/>
              <a:t>Club officers are expected to produce a safety plan that includes:</a:t>
            </a:r>
          </a:p>
          <a:p>
            <a:r>
              <a:rPr lang="en-GB" b="0" dirty="0"/>
              <a:t>A plan showing all emergency access points, with post codes, </a:t>
            </a:r>
            <a:r>
              <a:rPr lang="en-GB" dirty="0"/>
              <a:t>what3words descriptors, or </a:t>
            </a:r>
            <a:r>
              <a:rPr lang="en-GB" b="0" dirty="0"/>
              <a:t> grid references where possible, to assist emergency services.</a:t>
            </a:r>
            <a:endParaRPr lang="en-GB" b="0" i="1" dirty="0"/>
          </a:p>
          <a:p>
            <a:r>
              <a:rPr lang="en-GB" b="0" dirty="0"/>
              <a:t>The same addition has been made in 4.3 Competition Emergency Response Plan</a:t>
            </a:r>
            <a:endParaRPr lang="en-US" b="0" i="1" dirty="0"/>
          </a:p>
        </p:txBody>
      </p:sp>
    </p:spTree>
    <p:extLst>
      <p:ext uri="{BB962C8B-B14F-4D97-AF65-F5344CB8AC3E}">
        <p14:creationId xmlns:p14="http://schemas.microsoft.com/office/powerpoint/2010/main" val="132274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955" y="757705"/>
            <a:ext cx="8480322" cy="844332"/>
          </a:xfrm>
        </p:spPr>
        <p:txBody>
          <a:bodyPr/>
          <a:lstStyle/>
          <a:p>
            <a:r>
              <a:rPr lang="en-US" sz="2400" dirty="0"/>
              <a:t>Chapter 4 – </a:t>
            </a:r>
            <a:r>
              <a:rPr lang="en-GB" sz="2400" dirty="0"/>
              <a:t>Safety at Competitions and Non-Competitive Events</a:t>
            </a:r>
            <a:br>
              <a:rPr lang="en-GB" sz="2400" dirty="0"/>
            </a:b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0723" y="1179871"/>
            <a:ext cx="8583561" cy="4865329"/>
          </a:xfrm>
        </p:spPr>
        <p:txBody>
          <a:bodyPr/>
          <a:lstStyle/>
          <a:p>
            <a:r>
              <a:rPr lang="en-GB" i="1" dirty="0"/>
              <a:t>(new title)</a:t>
            </a:r>
          </a:p>
          <a:p>
            <a:endParaRPr lang="en-GB" i="1" dirty="0"/>
          </a:p>
          <a:p>
            <a:r>
              <a:rPr lang="en-GB" b="0" dirty="0"/>
              <a:t>The term “Competition" is used here to include all activities where rowers come together for a particular purpose.  Some of these competitions (e.g. Regattas) are competitive and some (e.g. Tours) are not.  In this case “Competition" includes “Event".</a:t>
            </a:r>
          </a:p>
          <a:p>
            <a:endParaRPr lang="en-GB" dirty="0"/>
          </a:p>
          <a:p>
            <a:r>
              <a:rPr lang="en-GB" b="0" dirty="0"/>
              <a:t>4.4 Competition Rowing Safety Adviser Job Description </a:t>
            </a:r>
            <a:r>
              <a:rPr lang="en-GB" b="0" i="1" dirty="0"/>
              <a:t>(new title)</a:t>
            </a:r>
            <a:endParaRPr lang="en-GB" i="1" dirty="0"/>
          </a:p>
          <a:p>
            <a:r>
              <a:rPr lang="en-GB" b="0" dirty="0"/>
              <a:t>Abbreviation </a:t>
            </a:r>
            <a:r>
              <a:rPr lang="en-GB" b="0" dirty="0" err="1"/>
              <a:t>CoRSA</a:t>
            </a:r>
            <a:endParaRPr lang="en-GB" b="0" dirty="0"/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997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539301"/>
            <a:ext cx="7561561" cy="844332"/>
          </a:xfrm>
        </p:spPr>
        <p:txBody>
          <a:bodyPr/>
          <a:lstStyle/>
          <a:p>
            <a:r>
              <a:rPr lang="en-US" sz="2800" dirty="0"/>
              <a:t>Chapter 5 – Competence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0723" y="1383633"/>
            <a:ext cx="8583561" cy="4661567"/>
          </a:xfrm>
        </p:spPr>
        <p:txBody>
          <a:bodyPr/>
          <a:lstStyle/>
          <a:p>
            <a:r>
              <a:rPr lang="en-GB" dirty="0"/>
              <a:t>5.1 Steering and Navigation</a:t>
            </a:r>
          </a:p>
          <a:p>
            <a:r>
              <a:rPr lang="en-GB" b="0" i="1" dirty="0"/>
              <a:t>The following has been added under Coxes and steers (including scullers) are expected to:</a:t>
            </a:r>
            <a:endParaRPr lang="en-GB" i="1" dirty="0"/>
          </a:p>
          <a:p>
            <a:r>
              <a:rPr lang="en-GB" b="0" dirty="0"/>
              <a:t>Steers should consider using a head mounted mirror or similar device.</a:t>
            </a:r>
          </a:p>
          <a:p>
            <a:endParaRPr lang="en-GB" dirty="0"/>
          </a:p>
          <a:p>
            <a:r>
              <a:rPr lang="en-GB" dirty="0"/>
              <a:t>5.2 Launch Driving</a:t>
            </a:r>
          </a:p>
          <a:p>
            <a:r>
              <a:rPr lang="en-GB" b="0" i="1" dirty="0"/>
              <a:t>The following has been added under Launch Drivers are expected to:</a:t>
            </a:r>
            <a:endParaRPr lang="en-GB" i="1" dirty="0"/>
          </a:p>
          <a:p>
            <a:r>
              <a:rPr lang="en-GB" b="0" dirty="0"/>
              <a:t>When necessary, instruct rowers in the water to climb on top of their inverted boat to facilitate their recovery into the launch. </a:t>
            </a:r>
          </a:p>
          <a:p>
            <a:r>
              <a:rPr lang="en-GB" b="0" dirty="0"/>
              <a:t>The reference to the RYA Coastal Endorsement of its Level 2 Powerboat qualification has been removed as the RYA no longer offers this qualification.  The same change has been made in sections 4.7,  5.2, 10.1 and 10.2.</a:t>
            </a:r>
          </a:p>
          <a:p>
            <a:endParaRPr lang="en-GB" dirty="0"/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612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539301"/>
            <a:ext cx="7561561" cy="844332"/>
          </a:xfrm>
        </p:spPr>
        <p:txBody>
          <a:bodyPr/>
          <a:lstStyle/>
          <a:p>
            <a:r>
              <a:rPr lang="en-US" sz="2800" dirty="0"/>
              <a:t>Chapter </a:t>
            </a:r>
            <a:r>
              <a:rPr lang="en-GB" sz="2800" dirty="0"/>
              <a:t>6. People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0723" y="1383633"/>
            <a:ext cx="8583561" cy="4661567"/>
          </a:xfrm>
        </p:spPr>
        <p:txBody>
          <a:bodyPr/>
          <a:lstStyle/>
          <a:p>
            <a:r>
              <a:rPr lang="en-GB" b="0" i="1" dirty="0"/>
              <a:t>In 6.1 People new to Rowing under Club Officers are expected to:</a:t>
            </a:r>
          </a:p>
          <a:p>
            <a:r>
              <a:rPr lang="en-GB" b="0" i="1" dirty="0"/>
              <a:t>The expectation on the use of lifejackets has been changed from: </a:t>
            </a:r>
          </a:p>
          <a:p>
            <a:r>
              <a:rPr lang="en-GB" b="0" dirty="0"/>
              <a:t>Make lifejackets available to all rowers and ensure that they are worn by non-swimmers and juniors who have not completed a capsize drill.</a:t>
            </a:r>
          </a:p>
          <a:p>
            <a:r>
              <a:rPr lang="en-GB" b="0" i="1" dirty="0"/>
              <a:t>To:</a:t>
            </a:r>
          </a:p>
          <a:p>
            <a:r>
              <a:rPr lang="en-GB" b="0" dirty="0"/>
              <a:t>Make lifejackets available to all rowers and ensure that they are worn by non-swimmers. </a:t>
            </a:r>
          </a:p>
          <a:p>
            <a:r>
              <a:rPr lang="en-GB" b="0" dirty="0"/>
              <a:t>Determine whether lifejackets should be worn by juniors who have not completed a capsize drill based on a risk assessment that includes the circumstances and their ability.</a:t>
            </a:r>
          </a:p>
          <a:p>
            <a:r>
              <a:rPr lang="en-GB" b="0" i="1" dirty="0"/>
              <a:t>(The same has been added in 7.3 Safety Aids, under Club Officers are Expected to:</a:t>
            </a:r>
            <a:r>
              <a:rPr lang="en-GB" b="0" i="1" dirty="0">
                <a:sym typeface="Wingdings" panose="05000000000000000000" pitchFamily="2" charset="2"/>
              </a:rPr>
              <a:t>)</a:t>
            </a:r>
          </a:p>
          <a:p>
            <a:endParaRPr lang="en-GB" b="0" i="1" dirty="0"/>
          </a:p>
        </p:txBody>
      </p:sp>
    </p:spTree>
    <p:extLst>
      <p:ext uri="{BB962C8B-B14F-4D97-AF65-F5344CB8AC3E}">
        <p14:creationId xmlns:p14="http://schemas.microsoft.com/office/powerpoint/2010/main" val="702879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539301"/>
            <a:ext cx="7561561" cy="844332"/>
          </a:xfrm>
        </p:spPr>
        <p:txBody>
          <a:bodyPr/>
          <a:lstStyle/>
          <a:p>
            <a:r>
              <a:rPr lang="en-US" sz="2800" dirty="0"/>
              <a:t>Chapter 7 – Equipment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0723" y="1177161"/>
            <a:ext cx="8745793" cy="4661567"/>
          </a:xfrm>
        </p:spPr>
        <p:txBody>
          <a:bodyPr/>
          <a:lstStyle/>
          <a:p>
            <a:r>
              <a:rPr lang="en-GB" b="0" dirty="0"/>
              <a:t>7.1 Boats and Blades</a:t>
            </a:r>
          </a:p>
          <a:p>
            <a:r>
              <a:rPr lang="en-US" b="0" i="1" dirty="0"/>
              <a:t>The following has been added under </a:t>
            </a:r>
            <a:r>
              <a:rPr lang="en-GB" b="0" i="1" dirty="0"/>
              <a:t>Equipment Checklist:</a:t>
            </a:r>
          </a:p>
          <a:p>
            <a:r>
              <a:rPr lang="en-GB" b="0" dirty="0"/>
              <a:t>Buoyancy bags </a:t>
            </a:r>
            <a:r>
              <a:rPr lang="en-GB" dirty="0"/>
              <a:t>are fully inflated …</a:t>
            </a:r>
          </a:p>
          <a:p>
            <a:endParaRPr lang="en-GB" b="0" dirty="0"/>
          </a:p>
          <a:p>
            <a:r>
              <a:rPr lang="en-GB" b="0" dirty="0"/>
              <a:t>7.3 Safety Aids</a:t>
            </a:r>
          </a:p>
          <a:p>
            <a:r>
              <a:rPr lang="en-US" b="0" i="1" dirty="0"/>
              <a:t>The following has been added under </a:t>
            </a:r>
            <a:r>
              <a:rPr lang="en-GB" b="0" i="1" dirty="0"/>
              <a:t>Everyone is expected to:</a:t>
            </a:r>
          </a:p>
          <a:p>
            <a:r>
              <a:rPr lang="en-GB" b="0" dirty="0"/>
              <a:t>Wear a lifejacket if: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They are juniors who have not completed a capsize drill</a:t>
            </a:r>
            <a:r>
              <a:rPr lang="en-GB" dirty="0"/>
              <a:t> if a risk assessment determines that this is appropriate.</a:t>
            </a:r>
            <a:endParaRPr lang="en-GB" b="0" dirty="0"/>
          </a:p>
          <a:p>
            <a:endParaRPr lang="en-US" b="0" i="1" dirty="0"/>
          </a:p>
          <a:p>
            <a:r>
              <a:rPr lang="en-US" b="0" i="1" dirty="0"/>
              <a:t>The following has been added under </a:t>
            </a:r>
            <a:r>
              <a:rPr lang="en-GB" b="0" i="1" dirty="0"/>
              <a:t>Club Officers and Coaches are expected to: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Provide training to club members in the use of safety aids </a:t>
            </a:r>
            <a:r>
              <a:rPr lang="en-GB" dirty="0"/>
              <a:t>including the use of crotch straps on lifejackets.</a:t>
            </a:r>
          </a:p>
          <a:p>
            <a:endParaRPr lang="en-GB" b="0" i="1" dirty="0"/>
          </a:p>
          <a:p>
            <a:endParaRPr lang="en-US" b="0" i="1" dirty="0"/>
          </a:p>
        </p:txBody>
      </p:sp>
    </p:spTree>
    <p:extLst>
      <p:ext uri="{BB962C8B-B14F-4D97-AF65-F5344CB8AC3E}">
        <p14:creationId xmlns:p14="http://schemas.microsoft.com/office/powerpoint/2010/main" val="199488963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1">
      <a:dk1>
        <a:srgbClr val="000000"/>
      </a:dk1>
      <a:lt1>
        <a:srgbClr val="FFFFFF"/>
      </a:lt1>
      <a:dk2>
        <a:srgbClr val="0E345B"/>
      </a:dk2>
      <a:lt2>
        <a:srgbClr val="D8D8D8"/>
      </a:lt2>
      <a:accent1>
        <a:srgbClr val="0066B3"/>
      </a:accent1>
      <a:accent2>
        <a:srgbClr val="86C3F7"/>
      </a:accent2>
      <a:accent3>
        <a:srgbClr val="A5A5A5"/>
      </a:accent3>
      <a:accent4>
        <a:srgbClr val="DB2B27"/>
      </a:accent4>
      <a:accent5>
        <a:srgbClr val="55B9E9"/>
      </a:accent5>
      <a:accent6>
        <a:srgbClr val="56A1B7"/>
      </a:accent6>
      <a:hlink>
        <a:srgbClr val="0563C1"/>
      </a:hlink>
      <a:folHlink>
        <a:srgbClr val="954F72"/>
      </a:folHlink>
    </a:clrScheme>
    <a:fontScheme name="Custom 2">
      <a:majorFont>
        <a:latin typeface="Francois On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/>
      <a:lstStyle>
        <a:defPPr algn="r">
          <a:defRPr sz="1200" dirty="0" smtClean="0">
            <a:latin typeface="Gill Sans MT" charset="0"/>
            <a:ea typeface="Gill Sans MT" charset="0"/>
            <a:cs typeface="Gill Sans MT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Widescreen Powerpoint Template.potx" id="{C8A4B2E2-143A-4710-AFA3-7FDC53D7C43B}" vid="{2FBF6291-F9D7-4128-9CBB-D3580A7D47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 Powerpoint Template</Template>
  <TotalTime>2336</TotalTime>
  <Words>933</Words>
  <Application>Microsoft Office PowerPoint</Application>
  <PresentationFormat>On-screen Show (4:3)</PresentationFormat>
  <Paragraphs>101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Francois One</vt:lpstr>
      <vt:lpstr>Gill Sans MT</vt:lpstr>
      <vt:lpstr>Custom Design</vt:lpstr>
      <vt:lpstr> RowSafe Updates - 2020</vt:lpstr>
      <vt:lpstr>General updates</vt:lpstr>
      <vt:lpstr>General updates</vt:lpstr>
      <vt:lpstr>Chapter 1. Culture and Expectations</vt:lpstr>
      <vt:lpstr>Chapter 3 – Club Safety</vt:lpstr>
      <vt:lpstr>Chapter 4 – Safety at Competitions and Non-Competitive Events </vt:lpstr>
      <vt:lpstr>Chapter 5 – Competence</vt:lpstr>
      <vt:lpstr>Chapter 6. People</vt:lpstr>
      <vt:lpstr>Chapter 7 – Equipment</vt:lpstr>
      <vt:lpstr>Chapter 9 – Topics Covered in Risk Assessments</vt:lpstr>
      <vt:lpstr>Chapter 10. Rowing on the sea</vt:lpstr>
      <vt:lpstr>Chapter 11.  Land Training</vt:lpstr>
      <vt:lpstr>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Worley</cp:lastModifiedBy>
  <cp:revision>78</cp:revision>
  <cp:lastPrinted>2018-06-27T12:46:07Z</cp:lastPrinted>
  <dcterms:created xsi:type="dcterms:W3CDTF">2018-06-25T15:53:47Z</dcterms:created>
  <dcterms:modified xsi:type="dcterms:W3CDTF">2020-11-03T20:49:56Z</dcterms:modified>
</cp:coreProperties>
</file>